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109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B36F-08B9-4A0D-9690-D816A429D1C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CE70-28C0-4B93-A93C-53C86255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B36F-08B9-4A0D-9690-D816A429D1C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CE70-28C0-4B93-A93C-53C86255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6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B36F-08B9-4A0D-9690-D816A429D1C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CE70-28C0-4B93-A93C-53C86255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7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B36F-08B9-4A0D-9690-D816A429D1C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CE70-28C0-4B93-A93C-53C86255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1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B36F-08B9-4A0D-9690-D816A429D1C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CE70-28C0-4B93-A93C-53C86255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4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B36F-08B9-4A0D-9690-D816A429D1C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CE70-28C0-4B93-A93C-53C86255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6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B36F-08B9-4A0D-9690-D816A429D1C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CE70-28C0-4B93-A93C-53C86255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3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B36F-08B9-4A0D-9690-D816A429D1C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CE70-28C0-4B93-A93C-53C86255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5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B36F-08B9-4A0D-9690-D816A429D1C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CE70-28C0-4B93-A93C-53C86255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7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B36F-08B9-4A0D-9690-D816A429D1C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CE70-28C0-4B93-A93C-53C86255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4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B36F-08B9-4A0D-9690-D816A429D1C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CE70-28C0-4B93-A93C-53C86255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5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6B36F-08B9-4A0D-9690-D816A429D1C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CE70-28C0-4B93-A93C-53C86255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8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Aachen Dynamometer Test Motor/Generator Specification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Bill Erdman</a:t>
            </a:r>
          </a:p>
          <a:p>
            <a:r>
              <a:rPr lang="en-US" dirty="0" smtClean="0"/>
              <a:t>06/06/2014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5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Draft Specification and Definition of Dynamometer Test Generator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sz="2400" dirty="0" smtClean="0"/>
              <a:t>Test generator principally serves to support hydraulic testing.</a:t>
            </a:r>
          </a:p>
          <a:p>
            <a:pPr lvl="1"/>
            <a:r>
              <a:rPr lang="en-US" sz="2400" dirty="0" smtClean="0"/>
              <a:t>No custom generator designs, such as we have discussed in the past will be included, i.e. high slip, low in-rush, special environmental protections, or other considerations.</a:t>
            </a:r>
          </a:p>
          <a:p>
            <a:pPr lvl="1"/>
            <a:r>
              <a:rPr lang="en-US" sz="2400" dirty="0" smtClean="0"/>
              <a:t>Selection of a catalogue IEC motor is acceptable, it will be used as a generator*</a:t>
            </a:r>
          </a:p>
          <a:p>
            <a:pPr lvl="1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20186" y="5943600"/>
            <a:ext cx="554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An approach used regularly in the wind energy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/>
          <a:lstStyle/>
          <a:p>
            <a:r>
              <a:rPr lang="en-US" dirty="0" smtClean="0"/>
              <a:t>Catalogue Motor/Generator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799" y="914400"/>
            <a:ext cx="6493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Motor/Generator Available form ABB, Siemens, </a:t>
            </a:r>
            <a:r>
              <a:rPr lang="en-US" dirty="0" err="1" smtClean="0"/>
              <a:t>Loher</a:t>
            </a:r>
            <a:r>
              <a:rPr lang="en-US" dirty="0" smtClean="0"/>
              <a:t>, Leroy-</a:t>
            </a:r>
            <a:r>
              <a:rPr lang="en-US" dirty="0" err="1" smtClean="0"/>
              <a:t>Somer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184630"/>
              </p:ext>
            </p:extLst>
          </p:nvPr>
        </p:nvGraphicFramePr>
        <p:xfrm>
          <a:off x="609600" y="1395718"/>
          <a:ext cx="4451232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632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Parameter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en-US" sz="12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Continuous Rated kW</a:t>
                      </a:r>
                    </a:p>
                    <a:p>
                      <a:r>
                        <a:rPr lang="en-US" sz="1200" dirty="0" smtClean="0"/>
                        <a:t>Class F Insulation/Class B Rise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250 kW</a:t>
                      </a:r>
                      <a:endParaRPr lang="en-US" sz="12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ABB</a:t>
                      </a:r>
                      <a:r>
                        <a:rPr lang="en-US" sz="1200" baseline="0" dirty="0" smtClean="0"/>
                        <a:t> Model 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M3BP 355 SMA</a:t>
                      </a:r>
                      <a:endParaRPr lang="en-US" sz="12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Speed at Rated Torque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1479</a:t>
                      </a:r>
                      <a:r>
                        <a:rPr lang="en-US" sz="1200" baseline="0" dirty="0" smtClean="0"/>
                        <a:t> (Motoring)</a:t>
                      </a:r>
                    </a:p>
                    <a:p>
                      <a:r>
                        <a:rPr lang="en-US" sz="1200" baseline="0" dirty="0" smtClean="0"/>
                        <a:t>1519 (Generating)</a:t>
                      </a:r>
                      <a:endParaRPr lang="en-US" sz="1200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Efficiency </a:t>
                      </a:r>
                      <a:r>
                        <a:rPr lang="en-US" sz="1200" baseline="30000" dirty="0" smtClean="0"/>
                        <a:t>(2)</a:t>
                      </a:r>
                    </a:p>
                    <a:p>
                      <a:r>
                        <a:rPr lang="en-US" sz="1200" dirty="0" smtClean="0"/>
                        <a:t>(IEC 60034-2-1;</a:t>
                      </a:r>
                      <a:r>
                        <a:rPr lang="en-US" sz="1200" baseline="0" dirty="0" smtClean="0"/>
                        <a:t> 2007)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100% Load:         95.9%</a:t>
                      </a:r>
                    </a:p>
                    <a:p>
                      <a:r>
                        <a:rPr lang="en-US" sz="1200" dirty="0" smtClean="0"/>
                        <a:t>75% Load:</a:t>
                      </a:r>
                      <a:r>
                        <a:rPr lang="en-US" sz="1200" baseline="0" dirty="0" smtClean="0"/>
                        <a:t>           </a:t>
                      </a:r>
                      <a:r>
                        <a:rPr lang="en-US" sz="1200" dirty="0" smtClean="0"/>
                        <a:t>95.9%</a:t>
                      </a:r>
                    </a:p>
                    <a:p>
                      <a:r>
                        <a:rPr lang="en-US" sz="1200" dirty="0" smtClean="0"/>
                        <a:t>50% Load:</a:t>
                      </a:r>
                      <a:r>
                        <a:rPr lang="en-US" sz="1200" baseline="0" dirty="0" smtClean="0"/>
                        <a:t>           95.4%</a:t>
                      </a:r>
                      <a:endParaRPr lang="en-US" sz="12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Power Factor @ Full Load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0.85</a:t>
                      </a:r>
                      <a:endParaRPr lang="en-US" sz="12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Rated Current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426 Amps</a:t>
                      </a:r>
                      <a:endParaRPr lang="en-US" sz="12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Starting Current (Cross</a:t>
                      </a:r>
                      <a:r>
                        <a:rPr lang="en-US" sz="1200" baseline="0" dirty="0" smtClean="0"/>
                        <a:t> the Line)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7.6 X Rated Current</a:t>
                      </a:r>
                      <a:endParaRPr lang="en-US" sz="12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Rated Torque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1604 Nm</a:t>
                      </a:r>
                      <a:endParaRPr lang="en-US" sz="12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Pull Out</a:t>
                      </a:r>
                      <a:r>
                        <a:rPr lang="en-US" sz="1200" baseline="0" dirty="0" smtClean="0"/>
                        <a:t> Torque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2.5 X Rated Torque</a:t>
                      </a:r>
                      <a:endParaRPr lang="en-US" sz="12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Moment of Inertia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5.9 kgm^2</a:t>
                      </a:r>
                      <a:endParaRPr lang="en-US" sz="12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1610</a:t>
                      </a:r>
                      <a:endParaRPr lang="en-US" sz="12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Sound Pressure Level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74 </a:t>
                      </a:r>
                      <a:r>
                        <a:rPr lang="en-US" sz="1200" dirty="0" err="1" smtClean="0"/>
                        <a:t>db</a:t>
                      </a:r>
                      <a:endParaRPr lang="en-US" sz="12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Voltage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400 V/50 Hz./ 3-Phase</a:t>
                      </a:r>
                      <a:endParaRPr lang="en-US" sz="12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Enclosure Foot Mounted </a:t>
                      </a:r>
                      <a:r>
                        <a:rPr lang="en-US" sz="1200" baseline="30000" dirty="0" smtClean="0"/>
                        <a:t>(1)</a:t>
                      </a:r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IP</a:t>
                      </a:r>
                      <a:r>
                        <a:rPr lang="en-US" sz="1200" baseline="0" dirty="0" smtClean="0"/>
                        <a:t> 55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57800" y="1560022"/>
            <a:ext cx="3883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sz="1400" dirty="0" smtClean="0"/>
              <a:t>Flange Mount Available Upon Request</a:t>
            </a:r>
          </a:p>
          <a:p>
            <a:pPr marL="342900" indent="-342900">
              <a:buAutoNum type="arabicParenBoth"/>
            </a:pPr>
            <a:r>
              <a:rPr lang="en-US" sz="1400" dirty="0" smtClean="0"/>
              <a:t>Expect Slightly Lower Efficiency in Generation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02846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17" y="152400"/>
            <a:ext cx="8229600" cy="868362"/>
          </a:xfrm>
        </p:spPr>
        <p:txBody>
          <a:bodyPr/>
          <a:lstStyle/>
          <a:p>
            <a:r>
              <a:rPr lang="en-US" dirty="0" smtClean="0"/>
              <a:t>Foot Mount Generator Dimensions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31916"/>
            <a:ext cx="8436317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990600" y="5334000"/>
            <a:ext cx="73914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04800" y="5334000"/>
            <a:ext cx="533400" cy="11429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96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82" y="3810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Quasi-Steady State Torque Speed Characteristics </a:t>
            </a:r>
            <a:r>
              <a:rPr lang="en-US" sz="2800" baseline="30000" dirty="0" smtClean="0"/>
              <a:t>(1)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Stator and Rotor Taken at 125 Deg. C.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607" y="2971800"/>
            <a:ext cx="4578350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1371" y="1939636"/>
            <a:ext cx="2677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248% Torque @ 1320 RPM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2209800"/>
            <a:ext cx="2677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265% Torque @ 1680 RPM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514600"/>
            <a:ext cx="2677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100% Torque @ 1479 RPM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77345" y="1676400"/>
            <a:ext cx="2677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100% Torque @ 1519 RPM</a:t>
            </a:r>
            <a:endParaRPr lang="en-US" dirty="0"/>
          </a:p>
        </p:txBody>
      </p:sp>
      <p:cxnSp>
        <p:nvCxnSpPr>
          <p:cNvPr id="8" name="Straight Arrow Connector 7"/>
          <p:cNvCxnSpPr>
            <a:stCxn id="3" idx="3"/>
          </p:cNvCxnSpPr>
          <p:nvPr/>
        </p:nvCxnSpPr>
        <p:spPr>
          <a:xfrm>
            <a:off x="2909092" y="2124302"/>
            <a:ext cx="1358108" cy="1076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</p:cNvCxnSpPr>
          <p:nvPr/>
        </p:nvCxnSpPr>
        <p:spPr>
          <a:xfrm>
            <a:off x="2906321" y="2699266"/>
            <a:ext cx="1589479" cy="1186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724400" y="2579132"/>
            <a:ext cx="2057400" cy="2602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648200" y="2124302"/>
            <a:ext cx="1524000" cy="2752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92782" y="5791200"/>
            <a:ext cx="0" cy="533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19751" y="5873234"/>
            <a:ext cx="106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Motoring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68228" y="5872942"/>
            <a:ext cx="1227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Generating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943600" y="6324600"/>
            <a:ext cx="2967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(1) Full Dynamic Model Available on Request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4419600" y="3826626"/>
            <a:ext cx="3048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13610" y="3516868"/>
            <a:ext cx="207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Region of Operation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724400" y="3701534"/>
            <a:ext cx="2089210" cy="41326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074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275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Aachen Dynamometer Test Motor/Generator Specification</vt:lpstr>
      <vt:lpstr>Draft Specification and Definition of Dynamometer Test Generator</vt:lpstr>
      <vt:lpstr>Catalogue Motor/Generator</vt:lpstr>
      <vt:lpstr>Foot Mount Generator Dimensions</vt:lpstr>
      <vt:lpstr>Quasi-Steady State Torque Speed Characteristics (1)  Stator and Rotor Taken at 125 Deg. C.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</dc:creator>
  <cp:lastModifiedBy>Bill</cp:lastModifiedBy>
  <cp:revision>11</cp:revision>
  <dcterms:created xsi:type="dcterms:W3CDTF">2014-06-06T00:25:50Z</dcterms:created>
  <dcterms:modified xsi:type="dcterms:W3CDTF">2014-06-06T19:53:30Z</dcterms:modified>
</cp:coreProperties>
</file>